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72" r:id="rId5"/>
    <p:sldId id="261" r:id="rId6"/>
    <p:sldId id="271" r:id="rId7"/>
    <p:sldId id="262" r:id="rId8"/>
    <p:sldId id="273"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EG" sz="4400" b="1" dirty="0" smtClean="0">
                <a:solidFill>
                  <a:srgbClr val="FF0000"/>
                </a:solidFill>
              </a:rPr>
              <a:t>تابع الفصل </a:t>
            </a:r>
            <a:r>
              <a:rPr lang="ar-EG" sz="4400" b="1" dirty="0">
                <a:solidFill>
                  <a:srgbClr val="FF0000"/>
                </a:solidFill>
              </a:rPr>
              <a:t>السادس </a:t>
            </a:r>
            <a:endParaRPr lang="en-US" sz="4400" dirty="0">
              <a:solidFill>
                <a:srgbClr val="FF0000"/>
              </a:solidFill>
            </a:endParaRPr>
          </a:p>
          <a:p>
            <a:r>
              <a:rPr lang="ar-EG" sz="4400" b="1" dirty="0">
                <a:solidFill>
                  <a:srgbClr val="FF0000"/>
                </a:solidFill>
              </a:rPr>
              <a:t>الأساليب الإدارية الحديثة لتحقيق الجودة فى المؤسسات التعليمية</a:t>
            </a:r>
            <a:r>
              <a:rPr lang="en-US" dirty="0" smtClean="0">
                <a:solidFill>
                  <a:srgbClr val="FF0000"/>
                </a:solidFill>
              </a:rPr>
              <a:t> </a:t>
            </a:r>
            <a:endParaRPr lang="ar-SA" dirty="0" smtClean="0">
              <a:solidFill>
                <a:srgbClr val="FF0000"/>
              </a:solidFill>
            </a:endParaRPr>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8229600" cy="6172200"/>
          </a:xfrm>
        </p:spPr>
        <p:txBody>
          <a:bodyPr>
            <a:noAutofit/>
          </a:bodyPr>
          <a:lstStyle/>
          <a:p>
            <a:pPr rtl="1"/>
            <a:r>
              <a:rPr lang="ar-EG" b="1" dirty="0" smtClean="0">
                <a:solidFill>
                  <a:schemeClr val="accent6">
                    <a:lumMod val="75000"/>
                  </a:schemeClr>
                </a:solidFill>
              </a:rPr>
              <a:t>ثالثا: </a:t>
            </a:r>
            <a:r>
              <a:rPr lang="ar-EG" b="1" dirty="0">
                <a:solidFill>
                  <a:schemeClr val="accent6">
                    <a:lumMod val="75000"/>
                  </a:schemeClr>
                </a:solidFill>
              </a:rPr>
              <a:t>التحسين المستمر </a:t>
            </a:r>
            <a:r>
              <a:rPr lang="en-US" b="1" dirty="0">
                <a:solidFill>
                  <a:schemeClr val="accent6">
                    <a:lumMod val="75000"/>
                  </a:schemeClr>
                </a:solidFill>
              </a:rPr>
              <a:t>Continuous Improvement</a:t>
            </a:r>
            <a:r>
              <a:rPr lang="ar-EG" b="1" dirty="0" smtClean="0">
                <a:solidFill>
                  <a:schemeClr val="accent6">
                    <a:lumMod val="75000"/>
                  </a:schemeClr>
                </a:solidFill>
              </a:rPr>
              <a:t>:</a:t>
            </a:r>
            <a:endParaRPr lang="en-US" dirty="0">
              <a:solidFill>
                <a:schemeClr val="accent6">
                  <a:lumMod val="75000"/>
                </a:schemeClr>
              </a:solidFill>
            </a:endParaRPr>
          </a:p>
          <a:p>
            <a:pPr rtl="1"/>
            <a:r>
              <a:rPr lang="ar-EG" sz="3600" b="1" dirty="0">
                <a:solidFill>
                  <a:schemeClr val="tx1"/>
                </a:solidFill>
              </a:rPr>
              <a:t>يشير التحسين المستمر إلى تطبيق طرق وأدوات تطوير الجودة بهدف سد الفجوة التى تفصل بين المستوى الحالى والمتوقع للجودة عبر فهم ومواجهة السلبيات وأوجه النقص التى يعانى منها النظام جنباً إلى جنب مع تعزيز نقاط القوة، بما يساهم فى إحداث التطوير المطلوب، ومن مداخل تحسين الجودة: حل المشكلات على المستوى الفردى، إعادة تصميم العمليات، إعادة الهيكلة التنظيمية أو إعادة الهندسة</a:t>
            </a:r>
            <a:endParaRPr lang="ar-SA" sz="3600" b="1"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153400" cy="5638800"/>
          </a:xfrm>
        </p:spPr>
        <p:txBody>
          <a:bodyPr>
            <a:noAutofit/>
          </a:bodyPr>
          <a:lstStyle/>
          <a:p>
            <a:pPr lvl="0" rtl="1"/>
            <a:r>
              <a:rPr lang="ar-EG" sz="4000" b="1" dirty="0" smtClean="0">
                <a:solidFill>
                  <a:schemeClr val="tx2">
                    <a:lumMod val="60000"/>
                    <a:lumOff val="40000"/>
                  </a:schemeClr>
                </a:solidFill>
              </a:rPr>
              <a:t>أ- </a:t>
            </a:r>
            <a:r>
              <a:rPr lang="ar-EG" sz="4000" b="1" dirty="0">
                <a:solidFill>
                  <a:schemeClr val="tx2">
                    <a:lumMod val="60000"/>
                    <a:lumOff val="40000"/>
                  </a:schemeClr>
                </a:solidFill>
              </a:rPr>
              <a:t>مفهوم </a:t>
            </a:r>
            <a:r>
              <a:rPr lang="ar-EG" sz="4000" b="1" dirty="0" smtClean="0">
                <a:solidFill>
                  <a:schemeClr val="tx2">
                    <a:lumMod val="60000"/>
                    <a:lumOff val="40000"/>
                  </a:schemeClr>
                </a:solidFill>
              </a:rPr>
              <a:t>التحسين المستمر:</a:t>
            </a:r>
            <a:endParaRPr lang="en-US" sz="4000" b="1" dirty="0">
              <a:solidFill>
                <a:schemeClr val="tx2">
                  <a:lumMod val="60000"/>
                  <a:lumOff val="40000"/>
                </a:schemeClr>
              </a:solidFill>
            </a:endParaRPr>
          </a:p>
          <a:p>
            <a:pPr algn="just" rtl="1"/>
            <a:r>
              <a:rPr lang="ar-EG" b="1" dirty="0">
                <a:solidFill>
                  <a:schemeClr val="tx1"/>
                </a:solidFill>
              </a:rPr>
              <a:t>يقصد بالتحسين المستمر الجهود المستمرة لتحسين المنتجات والخدمات أو العمليات، وتسعي هذه الجهود تجاه تحسين تراكمي على مر الزمن أو تحقيق تقدم مفاجئ في التقنية أو في المعرفة في آن واحد، ومن الأدوات الأكثر استعمالاً للتحسين المستمر نموذج الخطوات الأربع أو ما يعرف بدورة ديمينج أو دورة شيوهارت </a:t>
            </a:r>
            <a:r>
              <a:rPr lang="en-US" b="1" dirty="0">
                <a:solidFill>
                  <a:schemeClr val="tx1"/>
                </a:solidFill>
              </a:rPr>
              <a:t>Cycle or </a:t>
            </a:r>
            <a:r>
              <a:rPr lang="en-US" b="1" dirty="0" err="1">
                <a:solidFill>
                  <a:schemeClr val="tx1"/>
                </a:solidFill>
              </a:rPr>
              <a:t>Shewhart</a:t>
            </a:r>
            <a:r>
              <a:rPr lang="en-US" b="1" dirty="0">
                <a:solidFill>
                  <a:schemeClr val="tx1"/>
                </a:solidFill>
              </a:rPr>
              <a:t> Cycle as Deming</a:t>
            </a:r>
            <a:r>
              <a:rPr lang="ar-EG" b="1" dirty="0">
                <a:solidFill>
                  <a:schemeClr val="tx1"/>
                </a:solidFill>
              </a:rPr>
              <a:t>: </a:t>
            </a:r>
            <a:endParaRPr lang="en-US" b="1" dirty="0">
              <a:solidFill>
                <a:schemeClr val="tx1"/>
              </a:solidFill>
            </a:endParaRPr>
          </a:p>
          <a:p>
            <a:pPr algn="just" rtl="1"/>
            <a:endParaRPr lang="en-US" b="1"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marL="457200" lvl="0" indent="-457200" algn="just" rtl="1">
              <a:buFontTx/>
              <a:buChar char="-"/>
            </a:pPr>
            <a:r>
              <a:rPr lang="ar-EG" sz="4000" dirty="0" smtClean="0">
                <a:solidFill>
                  <a:schemeClr val="tx1"/>
                </a:solidFill>
              </a:rPr>
              <a:t>خطط </a:t>
            </a:r>
            <a:r>
              <a:rPr lang="en-US" sz="4000" dirty="0">
                <a:solidFill>
                  <a:schemeClr val="tx1"/>
                </a:solidFill>
              </a:rPr>
              <a:t>Plan</a:t>
            </a:r>
            <a:r>
              <a:rPr lang="ar-EG" sz="4000" dirty="0">
                <a:solidFill>
                  <a:schemeClr val="tx1"/>
                </a:solidFill>
              </a:rPr>
              <a:t>: (تحديد الفرص وخطة للتغيير)، حيث إبدأ بدراسة العملية الحالية ووثقها ثم اجمع بيانات لتحديد المشكلات، حلل هذه البيانات وصمم خطة التحسين متضمنة معايير تقييم تنفيذ </a:t>
            </a:r>
            <a:r>
              <a:rPr lang="ar-EG" sz="4000" dirty="0" smtClean="0">
                <a:solidFill>
                  <a:schemeClr val="tx1"/>
                </a:solidFill>
              </a:rPr>
              <a:t>الخطة.</a:t>
            </a:r>
            <a:endParaRPr lang="ar-EG" sz="4000" dirty="0">
              <a:solidFill>
                <a:schemeClr val="tx1"/>
              </a:solidFill>
            </a:endParaRPr>
          </a:p>
          <a:p>
            <a:pPr marL="457200" lvl="0" indent="-457200" algn="just" rtl="1">
              <a:buFontTx/>
              <a:buChar char="-"/>
            </a:pPr>
            <a:r>
              <a:rPr lang="ar-EG" sz="4000" dirty="0" smtClean="0">
                <a:solidFill>
                  <a:schemeClr val="tx1"/>
                </a:solidFill>
              </a:rPr>
              <a:t>نفذ </a:t>
            </a:r>
            <a:r>
              <a:rPr lang="en-US" sz="4000" dirty="0">
                <a:solidFill>
                  <a:schemeClr val="tx1"/>
                </a:solidFill>
              </a:rPr>
              <a:t>Do</a:t>
            </a:r>
            <a:r>
              <a:rPr lang="ar-EG" sz="4000" dirty="0">
                <a:solidFill>
                  <a:schemeClr val="tx1"/>
                </a:solidFill>
              </a:rPr>
              <a:t>: (تنفيذ التغيير على نطاق صغير)، أى نفذ الخطة على نطاق ضيق كلما كان ذلك ممكناً، ووثق أي تغييرات أدخلت خلال هذه المرحلة واجمع البيانات لأغراض التقييم.</a:t>
            </a:r>
            <a:endParaRPr lang="en-US" sz="4000"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194872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lvl="0" algn="just" rtl="1"/>
            <a:r>
              <a:rPr lang="ar-EG" dirty="0" smtClean="0"/>
              <a:t>- </a:t>
            </a:r>
            <a:r>
              <a:rPr lang="ar-EG" b="1" dirty="0" smtClean="0">
                <a:solidFill>
                  <a:schemeClr val="tx1"/>
                </a:solidFill>
              </a:rPr>
              <a:t>قيم </a:t>
            </a:r>
            <a:r>
              <a:rPr lang="en-US" b="1" dirty="0">
                <a:solidFill>
                  <a:schemeClr val="tx1"/>
                </a:solidFill>
              </a:rPr>
              <a:t>Check</a:t>
            </a:r>
            <a:r>
              <a:rPr lang="ar-EG" b="1" dirty="0">
                <a:solidFill>
                  <a:schemeClr val="tx1"/>
                </a:solidFill>
              </a:rPr>
              <a:t>: استخدام البيانات لتحليل نتائج التغيير وتحديد إن كان هناك اختلاف، ويكون ذلك من خلال تقييم البيانات التي جمعت خلال مرحلة التنفيذ، واختبار مدي مطابقة النتائج لأهداف التحسين التي تحددت في مرحلة التخطيط.</a:t>
            </a:r>
            <a:endParaRPr lang="en-US" b="1" dirty="0">
              <a:solidFill>
                <a:schemeClr val="tx1"/>
              </a:solidFill>
            </a:endParaRPr>
          </a:p>
          <a:p>
            <a:pPr lvl="0" algn="just" rtl="1"/>
            <a:r>
              <a:rPr lang="ar-EG" b="1" dirty="0" smtClean="0">
                <a:solidFill>
                  <a:schemeClr val="tx1"/>
                </a:solidFill>
              </a:rPr>
              <a:t>- استمر </a:t>
            </a:r>
            <a:r>
              <a:rPr lang="ar-EG" b="1" dirty="0">
                <a:solidFill>
                  <a:schemeClr val="tx1"/>
                </a:solidFill>
              </a:rPr>
              <a:t>في العمل</a:t>
            </a:r>
            <a:r>
              <a:rPr lang="en-US" b="1" dirty="0">
                <a:solidFill>
                  <a:schemeClr val="tx1"/>
                </a:solidFill>
              </a:rPr>
              <a:t>Act</a:t>
            </a:r>
            <a:r>
              <a:rPr lang="ar-EG" b="1" dirty="0">
                <a:solidFill>
                  <a:schemeClr val="tx1"/>
                </a:solidFill>
              </a:rPr>
              <a:t>: إذا كان التغيير ناجحاً نفذه على نطاق واسع مع تقييم النتائج باستمرار، ومع الاستفادة مما تعلمته في التخطيط للتحسين المستمر، وإذا لم ينجح التغيير ابدأ الدورة من جديد، أى إذا كانت النتائج جيدة، وثق الطريقة الجديدة وأعلم كافة المعنيين بها، ودرب المنفذين عليها، وإذا لم تكن النتائج جيدة، أعد مراجعة الخطة وكرر الدورة من جديد.</a:t>
            </a:r>
            <a:endParaRPr lang="en-US" b="1"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rtl="1"/>
            <a:endParaRPr lang="ar-EG" sz="4400" dirty="0" smtClean="0">
              <a:solidFill>
                <a:schemeClr val="tx1"/>
              </a:solidFill>
            </a:endParaRPr>
          </a:p>
          <a:p>
            <a:pPr rtl="1"/>
            <a:r>
              <a:rPr lang="ar-EG" sz="4400" dirty="0" smtClean="0">
                <a:solidFill>
                  <a:schemeClr val="tx1"/>
                </a:solidFill>
              </a:rPr>
              <a:t>إذن </a:t>
            </a:r>
            <a:r>
              <a:rPr lang="ar-EG" sz="4400" dirty="0">
                <a:solidFill>
                  <a:schemeClr val="tx1"/>
                </a:solidFill>
              </a:rPr>
              <a:t>دورة ديمنج أو دورة شيوهارت ذات الخطوات الأربع، وهي دائرة بلا نهاية تكرر مراراً من أجل التحسين المستمر، والشكل التالى يوضح ذلك.</a:t>
            </a:r>
            <a:endParaRPr lang="en-US" sz="4400" dirty="0">
              <a:solidFill>
                <a:schemeClr val="tx1"/>
              </a:solidFill>
            </a:endParaRPr>
          </a:p>
          <a:p>
            <a:pPr algn="just" rtl="1"/>
            <a:endParaRPr lang="ar-EG" sz="2800" b="1" dirty="0" smtClean="0">
              <a:solidFill>
                <a:schemeClr val="tx1"/>
              </a:solidFill>
              <a:latin typeface="+mj-lt"/>
              <a:ea typeface="+mj-ea"/>
              <a:cs typeface="+mj-cs"/>
            </a:endParaRPr>
          </a:p>
          <a:p>
            <a:pPr algn="just" rtl="1"/>
            <a:r>
              <a:rPr lang="ar-EG" sz="2800" b="1" dirty="0"/>
              <a:t>شكل رقم (11) يوضح دورة خطط، نفذ، قيم، استمر بالعمل</a:t>
            </a:r>
            <a:endParaRPr lang="en-US" sz="2800" dirty="0"/>
          </a:p>
          <a:p>
            <a:pPr algn="just" rtl="1"/>
            <a:r>
              <a:rPr lang="ar-EG" sz="2800" b="1" dirty="0" smtClean="0">
                <a:solidFill>
                  <a:schemeClr val="tx1"/>
                </a:solidFill>
                <a:latin typeface="+mj-lt"/>
                <a:ea typeface="+mj-ea"/>
                <a:cs typeface="+mj-cs"/>
              </a:rPr>
              <a:t>انظر الكتاب ص142</a:t>
            </a:r>
            <a:endParaRPr lang="ar-EG" sz="2800" b="1" dirty="0">
              <a:solidFill>
                <a:schemeClr val="tx1"/>
              </a:solidFill>
              <a:latin typeface="+mj-lt"/>
              <a:ea typeface="+mj-ea"/>
              <a:cs typeface="+mj-cs"/>
            </a:endParaRPr>
          </a:p>
        </p:txBody>
      </p:sp>
    </p:spTree>
    <p:extLst>
      <p:ext uri="{BB962C8B-B14F-4D97-AF65-F5344CB8AC3E}">
        <p14:creationId xmlns:p14="http://schemas.microsoft.com/office/powerpoint/2010/main" val="172349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915400" cy="6324600"/>
          </a:xfrm>
        </p:spPr>
        <p:txBody>
          <a:bodyPr>
            <a:noAutofit/>
          </a:bodyPr>
          <a:lstStyle/>
          <a:p>
            <a:pPr lvl="0" rtl="1"/>
            <a:r>
              <a:rPr lang="ar-EG" sz="4000" b="1" dirty="0" smtClean="0">
                <a:solidFill>
                  <a:schemeClr val="tx2">
                    <a:lumMod val="60000"/>
                    <a:lumOff val="40000"/>
                  </a:schemeClr>
                </a:solidFill>
              </a:rPr>
              <a:t>ب- </a:t>
            </a:r>
            <a:r>
              <a:rPr lang="ar-EG" sz="4000" b="1" dirty="0">
                <a:solidFill>
                  <a:schemeClr val="tx2">
                    <a:lumMod val="60000"/>
                    <a:lumOff val="40000"/>
                  </a:schemeClr>
                </a:solidFill>
              </a:rPr>
              <a:t>استخدامات دورة ديمينج للتحسين المستمر</a:t>
            </a:r>
            <a:r>
              <a:rPr lang="ar-EG" sz="4000" b="1" dirty="0" smtClean="0">
                <a:solidFill>
                  <a:schemeClr val="tx2">
                    <a:lumMod val="60000"/>
                    <a:lumOff val="40000"/>
                  </a:schemeClr>
                </a:solidFill>
              </a:rPr>
              <a:t>:</a:t>
            </a:r>
            <a:endParaRPr lang="en-US" sz="4000" dirty="0">
              <a:solidFill>
                <a:schemeClr val="tx2">
                  <a:lumMod val="60000"/>
                  <a:lumOff val="40000"/>
                </a:schemeClr>
              </a:solidFill>
            </a:endParaRPr>
          </a:p>
          <a:p>
            <a:pPr rtl="1"/>
            <a:r>
              <a:rPr lang="ar-EG" sz="3600" dirty="0">
                <a:solidFill>
                  <a:schemeClr val="tx1"/>
                </a:solidFill>
              </a:rPr>
              <a:t>تستخدم هذه الدورة/ الدائرة ا</a:t>
            </a:r>
            <a:r>
              <a:rPr lang="ar-EG" sz="3600" dirty="0">
                <a:solidFill>
                  <a:schemeClr val="tx1"/>
                </a:solidFill>
              </a:rPr>
              <a:t>لسابقة</a:t>
            </a:r>
            <a:r>
              <a:rPr lang="ar-EG" sz="3600" dirty="0" smtClean="0"/>
              <a:t> </a:t>
            </a:r>
            <a:r>
              <a:rPr lang="ar-EG" sz="3600" dirty="0" smtClean="0">
                <a:solidFill>
                  <a:schemeClr val="tx1"/>
                </a:solidFill>
              </a:rPr>
              <a:t>في:</a:t>
            </a:r>
            <a:endParaRPr lang="en-US" sz="3600" dirty="0">
              <a:solidFill>
                <a:schemeClr val="tx1"/>
              </a:solidFill>
            </a:endParaRPr>
          </a:p>
          <a:p>
            <a:pPr marL="457200" lvl="0" indent="-457200" rtl="1">
              <a:buFont typeface="Arial" pitchFamily="34" charset="0"/>
              <a:buChar char="•"/>
            </a:pPr>
            <a:r>
              <a:rPr lang="ar-EG" sz="3600" b="1" dirty="0">
                <a:solidFill>
                  <a:schemeClr val="tx1"/>
                </a:solidFill>
              </a:rPr>
              <a:t>كنموذج للتحسين المستمر.</a:t>
            </a:r>
            <a:endParaRPr lang="en-US" sz="3600" b="1" dirty="0">
              <a:solidFill>
                <a:schemeClr val="tx1"/>
              </a:solidFill>
            </a:endParaRPr>
          </a:p>
          <a:p>
            <a:pPr marL="457200" lvl="0" indent="-457200" rtl="1">
              <a:buFont typeface="Arial" pitchFamily="34" charset="0"/>
              <a:buChar char="•"/>
            </a:pPr>
            <a:r>
              <a:rPr lang="ar-EG" sz="3600" b="1" dirty="0">
                <a:solidFill>
                  <a:schemeClr val="tx1"/>
                </a:solidFill>
              </a:rPr>
              <a:t>عند بدء مشروع جديد للتحسين.</a:t>
            </a:r>
            <a:endParaRPr lang="en-US" sz="3600" b="1" dirty="0">
              <a:solidFill>
                <a:schemeClr val="tx1"/>
              </a:solidFill>
            </a:endParaRPr>
          </a:p>
          <a:p>
            <a:pPr marL="457200" lvl="0" indent="-457200" rtl="1">
              <a:buFont typeface="Arial" pitchFamily="34" charset="0"/>
              <a:buChar char="•"/>
            </a:pPr>
            <a:r>
              <a:rPr lang="ar-EG" sz="3600" b="1" dirty="0">
                <a:solidFill>
                  <a:schemeClr val="tx1"/>
                </a:solidFill>
              </a:rPr>
              <a:t>عند تطوير أو تحسين عملية تصميم المنتجات أو الخدمات.</a:t>
            </a:r>
            <a:endParaRPr lang="en-US" sz="3600" b="1" dirty="0">
              <a:solidFill>
                <a:schemeClr val="tx1"/>
              </a:solidFill>
            </a:endParaRPr>
          </a:p>
          <a:p>
            <a:pPr marL="457200" lvl="0" indent="-457200" rtl="1">
              <a:buFont typeface="Arial" pitchFamily="34" charset="0"/>
              <a:buChar char="•"/>
            </a:pPr>
            <a:r>
              <a:rPr lang="ar-EG" sz="3600" b="1" dirty="0">
                <a:solidFill>
                  <a:schemeClr val="tx1"/>
                </a:solidFill>
              </a:rPr>
              <a:t>عند تحديد عملية العمل المتكرر.</a:t>
            </a:r>
            <a:endParaRPr lang="en-US" sz="3600" b="1" dirty="0">
              <a:solidFill>
                <a:schemeClr val="tx1"/>
              </a:solidFill>
            </a:endParaRPr>
          </a:p>
          <a:p>
            <a:pPr marL="457200" lvl="0" indent="-457200" rtl="1">
              <a:buFont typeface="Arial" pitchFamily="34" charset="0"/>
              <a:buChar char="•"/>
            </a:pPr>
            <a:r>
              <a:rPr lang="ar-EG" sz="3600" b="1" dirty="0">
                <a:solidFill>
                  <a:schemeClr val="tx1"/>
                </a:solidFill>
              </a:rPr>
              <a:t>عند التخطيط لجمع البيانات وتحليلها من أجل التحقق وتحديد أولويات المشاكل أو الأسباب الجذرية.</a:t>
            </a:r>
            <a:endParaRPr lang="en-US" sz="3600" b="1" dirty="0">
              <a:solidFill>
                <a:schemeClr val="tx1"/>
              </a:solidFill>
            </a:endParaRPr>
          </a:p>
          <a:p>
            <a:pPr marL="457200" lvl="0" indent="-457200" rtl="1">
              <a:buFont typeface="Arial" pitchFamily="34" charset="0"/>
              <a:buChar char="•"/>
            </a:pPr>
            <a:r>
              <a:rPr lang="ar-EG" sz="3600" b="1" dirty="0">
                <a:solidFill>
                  <a:schemeClr val="tx1"/>
                </a:solidFill>
              </a:rPr>
              <a:t>عند تنفيذ أي تغيير</a:t>
            </a:r>
            <a:r>
              <a:rPr lang="ar-EG" sz="2800" dirty="0">
                <a:solidFill>
                  <a:schemeClr val="tx1"/>
                </a:solidFill>
              </a:rPr>
              <a:t>.</a:t>
            </a:r>
            <a:endParaRPr lang="en-US" sz="2800" dirty="0">
              <a:solidFill>
                <a:schemeClr val="tx1"/>
              </a:solidFill>
            </a:endParaRPr>
          </a:p>
          <a:p>
            <a:pPr lvl="0" algn="r" rtl="1"/>
            <a:r>
              <a:rPr lang="ar-EG" sz="2800" dirty="0" smtClean="0">
                <a:solidFill>
                  <a:schemeClr val="tx1"/>
                </a:solidFill>
              </a:rPr>
              <a:t>.</a:t>
            </a:r>
            <a:endParaRPr lang="en-US" sz="2800" dirty="0">
              <a:solidFill>
                <a:schemeClr val="tx1"/>
              </a:solidFill>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EG" sz="8800" dirty="0" smtClean="0">
                <a:solidFill>
                  <a:schemeClr val="accent3">
                    <a:lumMod val="75000"/>
                  </a:schemeClr>
                </a:solidFill>
              </a:rPr>
              <a:t>سيتم متابعة شرح اسلوب التحسين المستمر في المحاضرة القادمة.</a:t>
            </a:r>
            <a:endParaRPr lang="ar-EG" sz="8800" dirty="0">
              <a:solidFill>
                <a:schemeClr val="accent3">
                  <a:lumMod val="75000"/>
                </a:schemeClr>
              </a:solidFill>
            </a:endParaRPr>
          </a:p>
        </p:txBody>
      </p:sp>
    </p:spTree>
    <p:extLst>
      <p:ext uri="{BB962C8B-B14F-4D97-AF65-F5344CB8AC3E}">
        <p14:creationId xmlns:p14="http://schemas.microsoft.com/office/powerpoint/2010/main" val="1161763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123</TotalTime>
  <Words>436</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سيتم متابعة شرح اسلوب التحسين المستمر في المحاضرة القادمة.</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18</cp:revision>
  <dcterms:created xsi:type="dcterms:W3CDTF">2006-08-16T00:00:00Z</dcterms:created>
  <dcterms:modified xsi:type="dcterms:W3CDTF">2020-03-29T09:48:06Z</dcterms:modified>
</cp:coreProperties>
</file>